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0"/>
  </p:notesMasterIdLst>
  <p:handoutMasterIdLst>
    <p:handoutMasterId r:id="rId51"/>
  </p:handoutMasterIdLst>
  <p:sldIdLst>
    <p:sldId id="278" r:id="rId5"/>
    <p:sldId id="312" r:id="rId6"/>
    <p:sldId id="325" r:id="rId7"/>
    <p:sldId id="326" r:id="rId8"/>
    <p:sldId id="282" r:id="rId9"/>
    <p:sldId id="281" r:id="rId10"/>
    <p:sldId id="318" r:id="rId11"/>
    <p:sldId id="319" r:id="rId12"/>
    <p:sldId id="283" r:id="rId13"/>
    <p:sldId id="280" r:id="rId14"/>
    <p:sldId id="285" r:id="rId15"/>
    <p:sldId id="286" r:id="rId16"/>
    <p:sldId id="321" r:id="rId17"/>
    <p:sldId id="284" r:id="rId18"/>
    <p:sldId id="320" r:id="rId19"/>
    <p:sldId id="287" r:id="rId20"/>
    <p:sldId id="288" r:id="rId21"/>
    <p:sldId id="322" r:id="rId22"/>
    <p:sldId id="289" r:id="rId23"/>
    <p:sldId id="290" r:id="rId24"/>
    <p:sldId id="302" r:id="rId25"/>
    <p:sldId id="291" r:id="rId26"/>
    <p:sldId id="292" r:id="rId27"/>
    <p:sldId id="293" r:id="rId28"/>
    <p:sldId id="294" r:id="rId29"/>
    <p:sldId id="295" r:id="rId30"/>
    <p:sldId id="323" r:id="rId31"/>
    <p:sldId id="296" r:id="rId32"/>
    <p:sldId id="316" r:id="rId33"/>
    <p:sldId id="297" r:id="rId34"/>
    <p:sldId id="298" r:id="rId35"/>
    <p:sldId id="299" r:id="rId36"/>
    <p:sldId id="317" r:id="rId37"/>
    <p:sldId id="324" r:id="rId38"/>
    <p:sldId id="300" r:id="rId39"/>
    <p:sldId id="301" r:id="rId40"/>
    <p:sldId id="305" r:id="rId41"/>
    <p:sldId id="303" r:id="rId42"/>
    <p:sldId id="304" r:id="rId43"/>
    <p:sldId id="306" r:id="rId44"/>
    <p:sldId id="309" r:id="rId45"/>
    <p:sldId id="314" r:id="rId46"/>
    <p:sldId id="313" r:id="rId47"/>
    <p:sldId id="308" r:id="rId48"/>
    <p:sldId id="315" r:id="rId49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79271" autoAdjust="0"/>
  </p:normalViewPr>
  <p:slideViewPr>
    <p:cSldViewPr snapToGrid="0">
      <p:cViewPr varScale="1">
        <p:scale>
          <a:sx n="64" d="100"/>
          <a:sy n="64" d="100"/>
        </p:scale>
        <p:origin x="13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27"/>
    </p:cViewPr>
  </p:sorterViewPr>
  <p:notesViewPr>
    <p:cSldViewPr snapToGrid="0">
      <p:cViewPr varScale="1">
        <p:scale>
          <a:sx n="88" d="100"/>
          <a:sy n="88" d="100"/>
        </p:scale>
        <p:origin x="29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61137-B2F4-44A2-AEA9-B8D72975A05F}" type="datetime1">
              <a:rPr lang="de-DE" smtClean="0"/>
              <a:t>03.04.2024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E3065-8A24-47C9-A843-0DFEC08A77C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3876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46253B-BE88-45C5-9ABC-A8414C168BD1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DE88F-1F85-4A27-9D34-D74A50E7B0DA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asse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e.wikipedia.org/wiki/Haus_Weitmar" TargetMode="External"/><Relationship Id="rId5" Type="http://schemas.openxmlformats.org/officeDocument/2006/relationships/hyperlink" Target="https://de.wikipedia.org/wiki/Situation_Kunst" TargetMode="External"/><Relationship Id="rId4" Type="http://schemas.openxmlformats.org/officeDocument/2006/relationships/hyperlink" Target="https://de.wikipedia.org/wiki/Friedrichsplatz_(Kassel)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4568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noProof="0" smtClean="0"/>
              <a:t>32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8380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noProof="0" smtClean="0"/>
              <a:t>3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012879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Massive Konfrontation </a:t>
            </a:r>
            <a:r>
              <a:rPr lang="de-DE" dirty="0"/>
              <a:t>mit dem Betrachter, nach Art von </a:t>
            </a:r>
            <a:r>
              <a:rPr lang="de-DE" b="1" dirty="0"/>
              <a:t>Kartenhäusern </a:t>
            </a:r>
            <a:r>
              <a:rPr lang="de-DE" dirty="0"/>
              <a:t>zusammengestellt, Widerspruch zwischen </a:t>
            </a:r>
            <a:r>
              <a:rPr lang="de-DE" b="1" dirty="0"/>
              <a:t>Monumentalität</a:t>
            </a:r>
            <a:r>
              <a:rPr lang="de-DE" dirty="0"/>
              <a:t> und </a:t>
            </a:r>
            <a:r>
              <a:rPr lang="de-DE" b="1" dirty="0"/>
              <a:t>Mobilität</a:t>
            </a:r>
          </a:p>
          <a:p>
            <a:r>
              <a:rPr lang="de-DE" b="1" dirty="0"/>
              <a:t>Innen- und Außenraum, Pissoir, Eindruck der Bedrohung und des Zusammenbruchs</a:t>
            </a:r>
          </a:p>
          <a:p>
            <a:r>
              <a:rPr lang="de-DE" b="1" dirty="0"/>
              <a:t>Kein </a:t>
            </a:r>
            <a:r>
              <a:rPr lang="de-DE" b="1" dirty="0" err="1"/>
              <a:t>Ortbezug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noProof="0" smtClean="0"/>
              <a:t>5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85753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13 Tonnen 1983 für Innenhof konzipiert, repräsentiert den sperrigen Charakter des Filmemachers, die Skulptur passt sich dem Raum (Hof) nicht an </a:t>
            </a:r>
          </a:p>
          <a:p>
            <a:r>
              <a:rPr lang="de-DE" b="1" dirty="0"/>
              <a:t>wendet sich ab. Wandarbeit Fassbinder II hängt in der Sammlung</a:t>
            </a:r>
          </a:p>
          <a:p>
            <a:r>
              <a:rPr lang="de-DE" b="1" dirty="0"/>
              <a:t>Der geplante neue Aufstellungsort im Hof passte Serra nicht.</a:t>
            </a:r>
          </a:p>
          <a:p>
            <a:r>
              <a:rPr lang="de-DE" b="1" dirty="0"/>
              <a:t>Steht heute im Innenhof des Hofes, den Engl. Seminar, Geomuseum und Bibelmuseum bilden.</a:t>
            </a:r>
          </a:p>
          <a:p>
            <a:r>
              <a:rPr lang="de-DE" b="1" dirty="0"/>
              <a:t>Neuer Bezug zu </a:t>
            </a:r>
            <a:r>
              <a:rPr lang="de-DE" b="1" dirty="0" err="1"/>
              <a:t>Siah</a:t>
            </a:r>
            <a:r>
              <a:rPr lang="de-DE" b="1" dirty="0"/>
              <a:t> </a:t>
            </a:r>
            <a:r>
              <a:rPr lang="de-DE" b="1" dirty="0" err="1"/>
              <a:t>Armajani´s</a:t>
            </a:r>
            <a:r>
              <a:rPr lang="de-DE" b="1" dirty="0"/>
              <a:t> Study Garden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noProof="0" smtClean="0"/>
              <a:t>6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018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Das Terminal war als Beitrag von Richard Serra 1977 während der documenta 6 in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Kassel"/>
              </a:rPr>
              <a:t>Kassel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auf dem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Friedrichsplatz (Kassel)"/>
              </a:rPr>
              <a:t>Friedrichsplatz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als Außenkunstwerk aufgestellt.</a:t>
            </a:r>
          </a:p>
          <a:p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Damit war Bochum die erste Stadt weltweit, die eine Skulptur von Serra im öffentlichen Raum aufstellte.</a:t>
            </a:r>
          </a:p>
          <a:p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wurde die Skulptur im April 2014 durch Sandstrahlen restauriert. Dabei wurde die schützende Rostschicht entfernt, wobei auch die Spuren des Herstellungsprozesses verschwanden. Dies geschah mit der Zustimmung von Serra. </a:t>
            </a:r>
          </a:p>
          <a:p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Der Geldwert im Jahr 2013 wurde von dem Galeristen </a:t>
            </a:r>
            <a:r>
              <a:rPr lang="de-DE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Berswordt-Wallrabe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auf 15 bis 18 Millionen </a:t>
            </a:r>
            <a:r>
              <a:rPr lang="de-DE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geschätzt.e</a:t>
            </a:r>
            <a:endParaRPr lang="de-DE" b="0" i="0" u="none" strike="noStrike" baseline="3000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Serra für einen Erweiterungsbau der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Situation Kunst"/>
              </a:rPr>
              <a:t>Situation Kunst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am </a:t>
            </a:r>
            <a:r>
              <a:rPr lang="de-DE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Haus Weitmar"/>
              </a:rPr>
              <a:t>Haus Weitmar</a:t>
            </a: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exakt die Summe, die die Stadt für das Terminal gezahlt hatte, gespendet hat (165.000€)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noProof="0" smtClean="0"/>
              <a:t>7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94826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Ortsbezug ist wesentliches Merkmal! Krümmung der Schalen </a:t>
            </a:r>
            <a:r>
              <a:rPr lang="de-DE" dirty="0"/>
              <a:t>entspricht dem </a:t>
            </a:r>
            <a:r>
              <a:rPr lang="de-DE" b="1" dirty="0"/>
              <a:t>Mittelrisaliten</a:t>
            </a:r>
            <a:r>
              <a:rPr lang="de-DE" dirty="0"/>
              <a:t> des Gebäudes </a:t>
            </a:r>
            <a:r>
              <a:rPr lang="de-DE" b="1" dirty="0"/>
              <a:t>24 Tonnen</a:t>
            </a:r>
            <a:endParaRPr lang="de-DE" dirty="0"/>
          </a:p>
          <a:p>
            <a:r>
              <a:rPr lang="de-DE" b="1" dirty="0"/>
              <a:t>Gebäude/Hof </a:t>
            </a:r>
            <a:r>
              <a:rPr lang="de-DE" dirty="0"/>
              <a:t>entspricht den beiden Schalen mit </a:t>
            </a:r>
            <a:r>
              <a:rPr lang="de-DE" b="1" dirty="0"/>
              <a:t>Innenraum</a:t>
            </a:r>
            <a:r>
              <a:rPr lang="de-DE" dirty="0"/>
              <a:t> und dem </a:t>
            </a:r>
            <a:r>
              <a:rPr lang="de-DE" b="1" dirty="0"/>
              <a:t>Außenbereich der Arbeit</a:t>
            </a:r>
          </a:p>
          <a:p>
            <a:r>
              <a:rPr lang="de-DE" b="1" dirty="0"/>
              <a:t>Diese Arbeit ist bereits ein Dialog mit JCS</a:t>
            </a:r>
          </a:p>
          <a:p>
            <a:r>
              <a:rPr lang="de-DE" b="1" dirty="0"/>
              <a:t>Steht heute vor dem Bahnhof in St. Gallen</a:t>
            </a:r>
          </a:p>
          <a:p>
            <a:r>
              <a:rPr lang="de-DE" b="1" dirty="0"/>
              <a:t>Große Diskussion im Club, wo bleibt –WE SERVE- bei diesem Projekt? Förderung von Kunst und Kultur DIENT der Gesellschaft</a:t>
            </a:r>
          </a:p>
          <a:p>
            <a:r>
              <a:rPr lang="de-DE" b="1" dirty="0"/>
              <a:t>Spätsommer 1994 erster Kontakt mit </a:t>
            </a:r>
            <a:r>
              <a:rPr lang="de-DE" b="1" dirty="0" err="1"/>
              <a:t>A.v.B</a:t>
            </a:r>
            <a:r>
              <a:rPr lang="de-DE" b="1" dirty="0"/>
              <a:t>-W über einen Kontakt mit B.L.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noProof="0" smtClean="0"/>
              <a:t>9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42710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Prof .</a:t>
            </a:r>
            <a:r>
              <a:rPr lang="de-DE" b="1" dirty="0" err="1"/>
              <a:t>Bussmann</a:t>
            </a:r>
            <a:r>
              <a:rPr lang="de-DE" b="1" dirty="0"/>
              <a:t> plant 300.00DM aus dem Etat der Skulptur Projekte für Serra ein</a:t>
            </a:r>
          </a:p>
          <a:p>
            <a:r>
              <a:rPr lang="de-DE" b="1" dirty="0"/>
              <a:t>Friedhelm Fleiter überzeugt die Volksbank zum 100 jährigen Jubiläum 100.000DM für Kunst und nicht für Sylter Bänke zu verschwenden.</a:t>
            </a:r>
          </a:p>
          <a:p>
            <a:r>
              <a:rPr lang="de-DE" b="1" dirty="0"/>
              <a:t>Verwaltungstechnische Probleme wurde von H. Janssen und W. Etz gelöst.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noProof="0" smtClean="0"/>
              <a:t>20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18621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Dennoch fehlen ca. 100.000 DM</a:t>
            </a:r>
          </a:p>
          <a:p>
            <a:r>
              <a:rPr lang="de-DE" b="1" dirty="0"/>
              <a:t>Krisensitzung im Büro von Klaus </a:t>
            </a:r>
            <a:r>
              <a:rPr lang="de-DE" b="1" dirty="0" err="1"/>
              <a:t>Bussmann</a:t>
            </a:r>
            <a:endParaRPr lang="de-DE" b="1" dirty="0"/>
          </a:p>
          <a:p>
            <a:r>
              <a:rPr lang="de-DE" b="1" dirty="0"/>
              <a:t>Volksbank will nicht spende aufstocken, Törichte Körpersprache von F. Matzner</a:t>
            </a:r>
          </a:p>
          <a:p>
            <a:pPr marL="228600" indent="-228600">
              <a:buAutoNum type="alphaUcPeriod"/>
            </a:pPr>
            <a:r>
              <a:rPr lang="de-DE" b="1" dirty="0"/>
              <a:t>v. B-W verzichtet auf sein Honorar, Michael spendet die Fundamente</a:t>
            </a:r>
          </a:p>
          <a:p>
            <a:pPr marL="0" indent="0">
              <a:buNone/>
            </a:pPr>
            <a:r>
              <a:rPr lang="de-DE" b="1" dirty="0"/>
              <a:t>Es kann los gehen</a:t>
            </a:r>
          </a:p>
          <a:p>
            <a:pPr marL="0" indent="0">
              <a:buNone/>
            </a:pPr>
            <a:r>
              <a:rPr lang="de-DE" b="1" dirty="0"/>
              <a:t>Berechnungsfehler der Henrichshütte für das benötigte Material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noProof="0" smtClean="0"/>
              <a:t>22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53987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Der vorgesehene Manipulator für das Werkstück ist defekt</a:t>
            </a:r>
          </a:p>
          <a:p>
            <a:r>
              <a:rPr lang="de-DE" b="1" dirty="0"/>
              <a:t>Die Walze ist zu schwer für den verfügbaren Manipulator</a:t>
            </a:r>
          </a:p>
          <a:p>
            <a:r>
              <a:rPr lang="de-DE" b="1" dirty="0"/>
              <a:t>Spannung banges Warten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noProof="0" smtClean="0"/>
              <a:t>23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1166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58FE69-3F99-4550-AA00-A7FF61BF76EA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AEB60-0CF2-4FDF-8809-8AC51494D5F5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8AF836-13A8-46EF-A2AE-6F658367FD73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1DFE2F-C573-4D62-882A-E8846EF03C0C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de-DE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de-DE" sz="80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8E20CA-0CA2-4574-B1D6-69C8C65EED42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9B9F8F-6639-463B-9FB3-42044123F51F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Bild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Bild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1" name="Textplatzhalt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3" name="Bildplatzhalt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4" name="Textplatzhalt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6" name="Bildplatzhalt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Textplatzhalt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9E6A23-504C-403E-B76B-B05505FCD76B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68F14C-D4F1-40B6-B1AD-A03EDAA6725D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C8E1CE-31A4-4DC1-9A14-A1FDAD407674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E3744A-5A44-4BFF-92AA-16DA5E94BB83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Bild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EDD9AE-23AE-4EB7-B3DB-242A1D8478FB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2FB20-1F3E-43B9-A22C-6B636C25391A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7D78AD-A707-44D8-98C7-2E5BF17C114E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CDB1FF-C55B-4D31-A515-83B796043DD6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B3AE0C-9D3B-493D-AE1C-E837EBD1A420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68BEABDA-98C7-4D1F-B6BB-CA7E2F630F9B}" type="datetime1">
              <a:rPr lang="de-DE" noProof="0" smtClean="0"/>
              <a:t>03.04.2024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jp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www.wikiwand.com/de/N%C3%B6rde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www.wikiwand.com/de/Nottul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emf"/><Relationship Id="rId4" Type="http://schemas.openxmlformats.org/officeDocument/2006/relationships/image" Target="../media/image89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476D045-B0BF-8DEC-7712-0F6E5D00FB69}"/>
              </a:ext>
            </a:extLst>
          </p:cNvPr>
          <p:cNvSpPr txBox="1"/>
          <p:nvPr/>
        </p:nvSpPr>
        <p:spPr>
          <a:xfrm>
            <a:off x="913795" y="609600"/>
            <a:ext cx="3706889" cy="182191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2000" b="0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Trebuchet MS"/>
            </a:endParaRPr>
          </a:p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2000" b="0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Trebuchet MS"/>
            </a:endParaRPr>
          </a:p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2000" b="0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Trebuchet MS"/>
            </a:endParaRPr>
          </a:p>
        </p:txBody>
      </p:sp>
      <p:pic>
        <p:nvPicPr>
          <p:cNvPr id="5122" name="Picture 2" descr="Richard Serra: Equal | ARTIST STORIES - YouTube">
            <a:extLst>
              <a:ext uri="{FF2B5EF4-FFF2-40B4-BE49-F238E27FC236}">
                <a16:creationId xmlns:a16="http://schemas.microsoft.com/office/drawing/2014/main" id="{C37F2575-5772-3718-F3F4-C3519BBFA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5" t="8161" r="13130"/>
          <a:stretch/>
        </p:blipFill>
        <p:spPr bwMode="auto">
          <a:xfrm>
            <a:off x="363242" y="313937"/>
            <a:ext cx="5824518" cy="62432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127" name="Text Placeholder 3">
            <a:extLst>
              <a:ext uri="{FF2B5EF4-FFF2-40B4-BE49-F238E27FC236}">
                <a16:creationId xmlns:a16="http://schemas.microsoft.com/office/drawing/2014/main" id="{06E21117-11AA-8B4D-50C5-23A2A50CB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7760" y="2431518"/>
            <a:ext cx="5734300" cy="30249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3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Richard Serra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19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1938-2024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Eine Spurensuche in Münster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de-DE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de-DE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de-DE" sz="19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Michael Andreae-Jäckering,  Wolfgang Etz,</a:t>
            </a:r>
          </a:p>
          <a:p>
            <a:r>
              <a:rPr lang="de-DE" sz="19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Friedhelm Fleiter, Burkhard Leismann</a:t>
            </a:r>
            <a:r>
              <a:rPr lang="de-DE" sz="2600" b="1" baseline="30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†</a:t>
            </a:r>
            <a:endParaRPr lang="de-DE" sz="1900" b="1" baseline="30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de-DE" sz="19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Ralf  Scherer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1A3B079-5770-DE60-6C9D-939F09DC7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8"/>
          <a:stretch/>
        </p:blipFill>
        <p:spPr>
          <a:xfrm>
            <a:off x="236309" y="149726"/>
            <a:ext cx="3884508" cy="59141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257F658-3A1E-BE37-7B9C-11F975E78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22"/>
          <a:stretch/>
        </p:blipFill>
        <p:spPr>
          <a:xfrm>
            <a:off x="8137044" y="318623"/>
            <a:ext cx="3909075" cy="57452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2D3D146-C976-B779-0940-84034D6B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75" b="3889"/>
          <a:stretch/>
        </p:blipFill>
        <p:spPr>
          <a:xfrm>
            <a:off x="4186676" y="149726"/>
            <a:ext cx="3884509" cy="591419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2301216-8702-9648-E6C0-5CFF83C587DC}"/>
              </a:ext>
            </a:extLst>
          </p:cNvPr>
          <p:cNvSpPr/>
          <p:nvPr/>
        </p:nvSpPr>
        <p:spPr>
          <a:xfrm>
            <a:off x="8137044" y="149726"/>
            <a:ext cx="3909075" cy="55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B843CFD-CEAD-57D1-437E-04B3D2D0FD0C}"/>
              </a:ext>
            </a:extLst>
          </p:cNvPr>
          <p:cNvSpPr txBox="1"/>
          <p:nvPr/>
        </p:nvSpPr>
        <p:spPr>
          <a:xfrm>
            <a:off x="375391" y="6170045"/>
            <a:ext cx="1150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 Spaziergang mit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R.Serra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zu allen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Schlaungebäuden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Münster am 15. Dezember 1994, Konzept: W. Etz</a:t>
            </a:r>
          </a:p>
        </p:txBody>
      </p:sp>
    </p:spTree>
    <p:extLst>
      <p:ext uri="{BB962C8B-B14F-4D97-AF65-F5344CB8AC3E}">
        <p14:creationId xmlns:p14="http://schemas.microsoft.com/office/powerpoint/2010/main" val="198191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stehend, Silhouette enthält.&#10;&#10;Automatisch generierte Beschreibung">
            <a:extLst>
              <a:ext uri="{FF2B5EF4-FFF2-40B4-BE49-F238E27FC236}">
                <a16:creationId xmlns:a16="http://schemas.microsoft.com/office/drawing/2014/main" id="{3B18D30C-2E14-06EE-C384-17131099D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10" y="9056"/>
            <a:ext cx="10758426" cy="684894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620F6F7-6165-6E88-E478-2BBA4DDD1651}"/>
              </a:ext>
            </a:extLst>
          </p:cNvPr>
          <p:cNvSpPr txBox="1"/>
          <p:nvPr/>
        </p:nvSpPr>
        <p:spPr>
          <a:xfrm>
            <a:off x="9997220" y="6026265"/>
            <a:ext cx="146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15.12.1994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EC45C7-0D02-B7D2-8F47-A04D968BAA00}"/>
              </a:ext>
            </a:extLst>
          </p:cNvPr>
          <p:cNvSpPr txBox="1"/>
          <p:nvPr/>
        </p:nvSpPr>
        <p:spPr>
          <a:xfrm>
            <a:off x="3435427" y="6026265"/>
            <a:ext cx="782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v.l.: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R.Scherer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 Bußmann,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R.Serra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Weyergraf-Serra, A. von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Berswordt-Wallrabe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72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draußen, Baum, Boden enthält.&#10;&#10;Automatisch generierte Beschreibung">
            <a:extLst>
              <a:ext uri="{FF2B5EF4-FFF2-40B4-BE49-F238E27FC236}">
                <a16:creationId xmlns:a16="http://schemas.microsoft.com/office/drawing/2014/main" id="{5FFCAA20-55AE-73B9-96D5-C1D9CD902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5" r="6098"/>
          <a:stretch/>
        </p:blipFill>
        <p:spPr>
          <a:xfrm>
            <a:off x="973312" y="0"/>
            <a:ext cx="9758856" cy="686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Adelssitz Rüschhaus in Münster-Nienberge">
            <a:extLst>
              <a:ext uri="{FF2B5EF4-FFF2-40B4-BE49-F238E27FC236}">
                <a16:creationId xmlns:a16="http://schemas.microsoft.com/office/drawing/2014/main" id="{45A3BD54-1B75-8223-CF11-0461AFF0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68" y="387910"/>
            <a:ext cx="8169229" cy="613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611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draußen, Baum, Boden enthält.&#10;&#10;Automatisch generierte Beschreibung">
            <a:extLst>
              <a:ext uri="{FF2B5EF4-FFF2-40B4-BE49-F238E27FC236}">
                <a16:creationId xmlns:a16="http://schemas.microsoft.com/office/drawing/2014/main" id="{4D96C7AC-4F0E-306E-EDC5-5EE3456DE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2" r="2933"/>
          <a:stretch/>
        </p:blipFill>
        <p:spPr>
          <a:xfrm>
            <a:off x="1022685" y="-29160"/>
            <a:ext cx="10103852" cy="68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66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5AD5577-C22F-BB20-343C-1EBE02B7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21" y="385010"/>
            <a:ext cx="7698757" cy="60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EB624F6-F5B5-A6D3-EA7E-AA18573063B4}"/>
              </a:ext>
            </a:extLst>
          </p:cNvPr>
          <p:cNvSpPr txBox="1"/>
          <p:nvPr/>
        </p:nvSpPr>
        <p:spPr>
          <a:xfrm>
            <a:off x="2574756" y="5955632"/>
            <a:ext cx="7243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555555"/>
                </a:solidFill>
                <a:effectLst/>
                <a:latin typeface="AkkuratTTRegular"/>
              </a:rPr>
              <a:t>Berlin Block for Charlie Chaplin 1978, </a:t>
            </a:r>
            <a:r>
              <a:rPr lang="de-DE" b="0" i="0" dirty="0">
                <a:solidFill>
                  <a:srgbClr val="555555"/>
                </a:solidFill>
                <a:effectLst/>
                <a:latin typeface="AkkuratTTRegular"/>
              </a:rPr>
              <a:t> 200 x 200 x 200 cm, Gewicht ca. 7 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404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5AD8133-CECA-6344-6445-C27B151EB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7780" y="393559"/>
            <a:ext cx="4630122" cy="6276320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FAFCEA-1B89-9C05-54A9-D7555305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7" y="393559"/>
            <a:ext cx="471750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60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D339DBC-85DB-12A6-F1A9-1F3175F02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678" y="111286"/>
            <a:ext cx="4690151" cy="647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28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Baum, draußen, Wald, bewaldet enthält.&#10;&#10;Automatisch generierte Beschreibung">
            <a:extLst>
              <a:ext uri="{FF2B5EF4-FFF2-40B4-BE49-F238E27FC236}">
                <a16:creationId xmlns:a16="http://schemas.microsoft.com/office/drawing/2014/main" id="{46E49C6A-4739-7FA8-6871-AEE48AE76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" t="1822"/>
          <a:stretch/>
        </p:blipFill>
        <p:spPr>
          <a:xfrm>
            <a:off x="1814051" y="295818"/>
            <a:ext cx="9999406" cy="62663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F793BB3-AD6A-274D-B18A-4D77B7185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3" r="32373"/>
          <a:stretch/>
        </p:blipFill>
        <p:spPr>
          <a:xfrm rot="20871503">
            <a:off x="678425" y="914553"/>
            <a:ext cx="4531081" cy="50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8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4B1214-675C-DE33-242D-3A0C93BB1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3" t="7515" r="11589" b="9697"/>
          <a:stretch/>
        </p:blipFill>
        <p:spPr bwMode="auto">
          <a:xfrm>
            <a:off x="6625046" y="337457"/>
            <a:ext cx="4048298" cy="5677594"/>
          </a:xfrm>
          <a:prstGeom prst="rect">
            <a:avLst/>
          </a:prstGeom>
        </p:spPr>
      </p:pic>
      <p:pic>
        <p:nvPicPr>
          <p:cNvPr id="4" name="Inhaltsplatzhalter 4" descr="Ein Bild, das Text, Baum, draußen, Schild enthält.&#10;&#10;Automatisch generierte Beschreibung">
            <a:extLst>
              <a:ext uri="{FF2B5EF4-FFF2-40B4-BE49-F238E27FC236}">
                <a16:creationId xmlns:a16="http://schemas.microsoft.com/office/drawing/2014/main" id="{2E2567DA-A6B4-63FC-6F95-10771F028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6127" y="156240"/>
            <a:ext cx="4649742" cy="6562553"/>
          </a:xfrm>
        </p:spPr>
      </p:pic>
    </p:spTree>
    <p:extLst>
      <p:ext uri="{BB962C8B-B14F-4D97-AF65-F5344CB8AC3E}">
        <p14:creationId xmlns:p14="http://schemas.microsoft.com/office/powerpoint/2010/main" val="423356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ohann Conrad Schlaun – Wikipedia">
            <a:extLst>
              <a:ext uri="{FF2B5EF4-FFF2-40B4-BE49-F238E27FC236}">
                <a16:creationId xmlns:a16="http://schemas.microsoft.com/office/drawing/2014/main" id="{B372A96E-6F45-FD7F-F9D7-C9419DA1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1" y="547987"/>
            <a:ext cx="4532186" cy="57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8BF4E80-19A9-1E0E-152A-097564276E5C}"/>
              </a:ext>
            </a:extLst>
          </p:cNvPr>
          <p:cNvSpPr txBox="1"/>
          <p:nvPr/>
        </p:nvSpPr>
        <p:spPr>
          <a:xfrm>
            <a:off x="6229951" y="1322832"/>
            <a:ext cx="557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arial" panose="020B0604020202020204" pitchFamily="34" charset="0"/>
              </a:rPr>
              <a:t>*5. Juni 1695 in </a:t>
            </a:r>
            <a:r>
              <a:rPr lang="de-DE" b="0" i="0" dirty="0" err="1">
                <a:effectLst/>
                <a:latin typeface="arial" panose="020B0604020202020204" pitchFamily="34" charset="0"/>
              </a:rPr>
              <a:t>Nörde</a:t>
            </a:r>
            <a:r>
              <a:rPr lang="de-DE" b="0" i="0" dirty="0">
                <a:effectLst/>
                <a:latin typeface="arial" panose="020B0604020202020204" pitchFamily="34" charset="0"/>
              </a:rPr>
              <a:t> im Hochstift Paderborn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  <a:latin typeface="arial" panose="020B0604020202020204" pitchFamily="34" charset="0"/>
              </a:rPr>
              <a:t> † 21. Oktober 1773 in Münster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FEE3738-9496-0B48-83B1-F7431B0D692A}"/>
              </a:ext>
            </a:extLst>
          </p:cNvPr>
          <p:cNvSpPr txBox="1"/>
          <p:nvPr/>
        </p:nvSpPr>
        <p:spPr>
          <a:xfrm>
            <a:off x="6096000" y="676501"/>
            <a:ext cx="546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i="0" dirty="0">
                <a:effectLst/>
                <a:latin typeface="arial" panose="020B0604020202020204" pitchFamily="34" charset="0"/>
              </a:rPr>
              <a:t>Johann Conrad Schlaun</a:t>
            </a:r>
            <a:endParaRPr lang="de-DE" sz="36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DC7F2F-3871-9D58-224D-BB2EAE0BE6B1}"/>
              </a:ext>
            </a:extLst>
          </p:cNvPr>
          <p:cNvSpPr txBox="1"/>
          <p:nvPr/>
        </p:nvSpPr>
        <p:spPr>
          <a:xfrm>
            <a:off x="6095999" y="5675712"/>
            <a:ext cx="570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 Denkmal zu seinem 300. Geburtstag ?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Eine Idee des Lions Clubs Johann Conrad Schlaun</a:t>
            </a:r>
          </a:p>
        </p:txBody>
      </p:sp>
    </p:spTree>
    <p:extLst>
      <p:ext uri="{BB962C8B-B14F-4D97-AF65-F5344CB8AC3E}">
        <p14:creationId xmlns:p14="http://schemas.microsoft.com/office/powerpoint/2010/main" val="230322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3004B7A-50A0-564B-11B6-676766A77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890" y="99020"/>
            <a:ext cx="5130370" cy="616187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9EF9592-1ACF-6B5A-ACCE-5D380F558280}"/>
              </a:ext>
            </a:extLst>
          </p:cNvPr>
          <p:cNvSpPr/>
          <p:nvPr/>
        </p:nvSpPr>
        <p:spPr>
          <a:xfrm>
            <a:off x="6881446" y="2449497"/>
            <a:ext cx="849086" cy="153634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0D022A-184D-EFC5-709F-DFB2A0EF4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40" y="99019"/>
            <a:ext cx="4203974" cy="61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9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D5A3415-583F-A57A-5E94-3F377A085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92395" y="-1306279"/>
            <a:ext cx="5681335" cy="9123223"/>
          </a:xfrm>
          <a:prstGeom prst="rect">
            <a:avLst/>
          </a:prstGeom>
        </p:spPr>
      </p:pic>
      <p:pic>
        <p:nvPicPr>
          <p:cNvPr id="8" name="Inhaltsplatzhalter 4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B9B73F23-DB09-8B3B-8AD9-7DAD32609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863" b="9348"/>
          <a:stretch/>
        </p:blipFill>
        <p:spPr>
          <a:xfrm>
            <a:off x="4733062" y="987552"/>
            <a:ext cx="7226402" cy="4126855"/>
          </a:xfrm>
        </p:spPr>
      </p:pic>
    </p:spTree>
    <p:extLst>
      <p:ext uri="{BB962C8B-B14F-4D97-AF65-F5344CB8AC3E}">
        <p14:creationId xmlns:p14="http://schemas.microsoft.com/office/powerpoint/2010/main" val="145752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Person, stehend, Gruppe enthält.&#10;&#10;Automatisch generierte Beschreibung">
            <a:extLst>
              <a:ext uri="{FF2B5EF4-FFF2-40B4-BE49-F238E27FC236}">
                <a16:creationId xmlns:a16="http://schemas.microsoft.com/office/drawing/2014/main" id="{108F9504-FD32-34A6-0051-C428C96E0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127" t="17621" r="10795" b="11487"/>
          <a:stretch/>
        </p:blipFill>
        <p:spPr>
          <a:xfrm>
            <a:off x="4125993" y="847344"/>
            <a:ext cx="7625447" cy="5163312"/>
          </a:xfrm>
        </p:spPr>
      </p:pic>
      <p:pic>
        <p:nvPicPr>
          <p:cNvPr id="7" name="Grafik 6" descr="Ein Bild, das Text, Person, stehend, Gruppe enthält.&#10;&#10;Automatisch generierte Beschreibung">
            <a:extLst>
              <a:ext uri="{FF2B5EF4-FFF2-40B4-BE49-F238E27FC236}">
                <a16:creationId xmlns:a16="http://schemas.microsoft.com/office/drawing/2014/main" id="{9B549AAB-4000-7DF8-A8DB-23AE5616F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00" t="16001" r="13430" b="15733"/>
          <a:stretch/>
        </p:blipFill>
        <p:spPr>
          <a:xfrm>
            <a:off x="7938717" y="3692534"/>
            <a:ext cx="3889248" cy="2633988"/>
          </a:xfrm>
          <a:prstGeom prst="rect">
            <a:avLst/>
          </a:prstGeom>
        </p:spPr>
      </p:pic>
      <p:pic>
        <p:nvPicPr>
          <p:cNvPr id="11" name="Grafik 10" descr="Ein Bild, das Text, stehend, darstellend, Mann enthält.&#10;&#10;Automatisch generierte Beschreibung">
            <a:extLst>
              <a:ext uri="{FF2B5EF4-FFF2-40B4-BE49-F238E27FC236}">
                <a16:creationId xmlns:a16="http://schemas.microsoft.com/office/drawing/2014/main" id="{5E02E998-3E4A-E930-13EE-E6CEC142DE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19" t="16890" r="24066" b="16621"/>
          <a:stretch/>
        </p:blipFill>
        <p:spPr>
          <a:xfrm>
            <a:off x="648164" y="610726"/>
            <a:ext cx="3012032" cy="4559808"/>
          </a:xfrm>
          <a:prstGeom prst="rect">
            <a:avLst/>
          </a:prstGeom>
        </p:spPr>
      </p:pic>
      <p:pic>
        <p:nvPicPr>
          <p:cNvPr id="9" name="Grafik 8" descr="Ein Bild, das Text, Baum, draußen, stehend enthält.&#10;&#10;Automatisch generierte Beschreibung">
            <a:extLst>
              <a:ext uri="{FF2B5EF4-FFF2-40B4-BE49-F238E27FC236}">
                <a16:creationId xmlns:a16="http://schemas.microsoft.com/office/drawing/2014/main" id="{58A2757A-4686-29B8-DC22-348735F725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65" t="38061" r="19469" b="15556"/>
          <a:stretch/>
        </p:blipFill>
        <p:spPr>
          <a:xfrm>
            <a:off x="2308659" y="3066288"/>
            <a:ext cx="2940819" cy="318098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869C63D-5F35-266A-010B-C76F2E8ED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164" y="349929"/>
            <a:ext cx="8963696" cy="5215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4445E80-25C8-1EB9-6E9E-606840F82B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164" y="5597845"/>
            <a:ext cx="7002157" cy="7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26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warz enthält.&#10;&#10;Automatisch generierte Beschreibung">
            <a:extLst>
              <a:ext uri="{FF2B5EF4-FFF2-40B4-BE49-F238E27FC236}">
                <a16:creationId xmlns:a16="http://schemas.microsoft.com/office/drawing/2014/main" id="{3AEDABFD-1104-8EC4-4E52-4688FDF1E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7" b="3514"/>
          <a:stretch/>
        </p:blipFill>
        <p:spPr>
          <a:xfrm>
            <a:off x="1107144" y="219454"/>
            <a:ext cx="4423415" cy="6553986"/>
          </a:xfrm>
          <a:prstGeom prst="rect">
            <a:avLst/>
          </a:prstGeom>
        </p:spPr>
      </p:pic>
      <p:pic>
        <p:nvPicPr>
          <p:cNvPr id="7" name="Grafik 6" descr="Ein Bild, das Text, draußen, Szene, Bürgersteig enthält.&#10;&#10;Automatisch generierte Beschreibung">
            <a:extLst>
              <a:ext uri="{FF2B5EF4-FFF2-40B4-BE49-F238E27FC236}">
                <a16:creationId xmlns:a16="http://schemas.microsoft.com/office/drawing/2014/main" id="{81414DCB-7F0A-F76B-3EC0-E0F6F7D1A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09" b="3794"/>
          <a:stretch/>
        </p:blipFill>
        <p:spPr>
          <a:xfrm>
            <a:off x="6207253" y="219455"/>
            <a:ext cx="4490851" cy="655398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6BBF16F-4633-0215-2960-8A1209447BE1}"/>
              </a:ext>
            </a:extLst>
          </p:cNvPr>
          <p:cNvSpPr txBox="1"/>
          <p:nvPr/>
        </p:nvSpPr>
        <p:spPr>
          <a:xfrm>
            <a:off x="1159207" y="6188927"/>
            <a:ext cx="5048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19.11.1996 in der </a:t>
            </a:r>
            <a:r>
              <a:rPr lang="de-DE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Henrichshütte</a:t>
            </a: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Hattingen</a:t>
            </a:r>
          </a:p>
        </p:txBody>
      </p:sp>
    </p:spTree>
    <p:extLst>
      <p:ext uri="{BB962C8B-B14F-4D97-AF65-F5344CB8AC3E}">
        <p14:creationId xmlns:p14="http://schemas.microsoft.com/office/powerpoint/2010/main" val="2248552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drinnen, alt, dunkel enthält.&#10;&#10;Automatisch generierte Beschreibung">
            <a:extLst>
              <a:ext uri="{FF2B5EF4-FFF2-40B4-BE49-F238E27FC236}">
                <a16:creationId xmlns:a16="http://schemas.microsoft.com/office/drawing/2014/main" id="{E918FBB0-A904-EA22-60A2-EEED8946D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6" t="2464" r="1085" b="3634"/>
          <a:stretch/>
        </p:blipFill>
        <p:spPr>
          <a:xfrm>
            <a:off x="219455" y="3048"/>
            <a:ext cx="8030807" cy="5385816"/>
          </a:xfrm>
          <a:prstGeom prst="rect">
            <a:avLst/>
          </a:prstGeom>
        </p:spPr>
      </p:pic>
      <p:pic>
        <p:nvPicPr>
          <p:cNvPr id="7" name="Grafik 6" descr="Ein Bild, das Text, weiß enthält.&#10;&#10;Automatisch generierte Beschreibung">
            <a:extLst>
              <a:ext uri="{FF2B5EF4-FFF2-40B4-BE49-F238E27FC236}">
                <a16:creationId xmlns:a16="http://schemas.microsoft.com/office/drawing/2014/main" id="{78FD85BC-5EBB-6175-CF25-4B8529D37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5" t="16075" r="16252" b="7768"/>
          <a:stretch/>
        </p:blipFill>
        <p:spPr>
          <a:xfrm>
            <a:off x="5998464" y="2584704"/>
            <a:ext cx="5657088" cy="37185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7BF2B86-F64D-2E1F-AC38-FB5F8D633D8D}"/>
              </a:ext>
            </a:extLst>
          </p:cNvPr>
          <p:cNvSpPr txBox="1"/>
          <p:nvPr/>
        </p:nvSpPr>
        <p:spPr>
          <a:xfrm>
            <a:off x="401444" y="5787483"/>
            <a:ext cx="470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von der Walze zum Kubus</a:t>
            </a:r>
          </a:p>
        </p:txBody>
      </p:sp>
    </p:spTree>
    <p:extLst>
      <p:ext uri="{BB962C8B-B14F-4D97-AF65-F5344CB8AC3E}">
        <p14:creationId xmlns:p14="http://schemas.microsoft.com/office/powerpoint/2010/main" val="1685458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Person enthält.&#10;&#10;Automatisch generierte Beschreibung">
            <a:extLst>
              <a:ext uri="{FF2B5EF4-FFF2-40B4-BE49-F238E27FC236}">
                <a16:creationId xmlns:a16="http://schemas.microsoft.com/office/drawing/2014/main" id="{B51F9E27-6AE2-C2A2-1A81-EA6E63159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8" r="2994"/>
          <a:stretch/>
        </p:blipFill>
        <p:spPr>
          <a:xfrm>
            <a:off x="399288" y="402336"/>
            <a:ext cx="6807180" cy="4578096"/>
          </a:xfrm>
          <a:prstGeom prst="rect">
            <a:avLst/>
          </a:prstGeom>
        </p:spPr>
      </p:pic>
      <p:pic>
        <p:nvPicPr>
          <p:cNvPr id="7" name="Grafik 6" descr="Ein Bild, das Text, Person, Outdoorobjekt enthält.&#10;&#10;Automatisch generierte Beschreibung">
            <a:extLst>
              <a:ext uri="{FF2B5EF4-FFF2-40B4-BE49-F238E27FC236}">
                <a16:creationId xmlns:a16="http://schemas.microsoft.com/office/drawing/2014/main" id="{01528708-ED53-D651-0DEF-BFAC1DC83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5" t="7423" r="3805"/>
          <a:stretch/>
        </p:blipFill>
        <p:spPr>
          <a:xfrm>
            <a:off x="5190822" y="1877568"/>
            <a:ext cx="6601890" cy="45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62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weiß, Regen enthält.&#10;&#10;Automatisch generierte Beschreibung">
            <a:extLst>
              <a:ext uri="{FF2B5EF4-FFF2-40B4-BE49-F238E27FC236}">
                <a16:creationId xmlns:a16="http://schemas.microsoft.com/office/drawing/2014/main" id="{64EE1265-54B2-AD2C-3E7B-258EBA448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" t="4640" r="3976" b="8468"/>
          <a:stretch/>
        </p:blipFill>
        <p:spPr>
          <a:xfrm>
            <a:off x="2121408" y="312420"/>
            <a:ext cx="6181344" cy="39158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3AEE1BB-4A0D-3579-678C-ECE8EFA39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48" b="3158"/>
          <a:stretch/>
        </p:blipFill>
        <p:spPr>
          <a:xfrm>
            <a:off x="7146798" y="303276"/>
            <a:ext cx="4395626" cy="6442710"/>
          </a:xfrm>
          <a:prstGeom prst="rect">
            <a:avLst/>
          </a:prstGeom>
        </p:spPr>
      </p:pic>
      <p:pic>
        <p:nvPicPr>
          <p:cNvPr id="9" name="Grafik 8" descr="Ein Bild, das Text, Person, Mann enthält.&#10;&#10;Automatisch generierte Beschreibung">
            <a:extLst>
              <a:ext uri="{FF2B5EF4-FFF2-40B4-BE49-F238E27FC236}">
                <a16:creationId xmlns:a16="http://schemas.microsoft.com/office/drawing/2014/main" id="{664541D1-1E26-4B20-F477-5503301EC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77" r="8940"/>
          <a:stretch/>
        </p:blipFill>
        <p:spPr>
          <a:xfrm>
            <a:off x="291084" y="3169920"/>
            <a:ext cx="4920996" cy="33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46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8680808-1EB6-6F35-96F6-958C5E566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73"/>
          <a:stretch/>
        </p:blipFill>
        <p:spPr>
          <a:xfrm>
            <a:off x="519524" y="478970"/>
            <a:ext cx="6287675" cy="5624286"/>
          </a:xfrm>
          <a:prstGeom prst="rect">
            <a:avLst/>
          </a:prstGeom>
        </p:spPr>
      </p:pic>
      <p:pic>
        <p:nvPicPr>
          <p:cNvPr id="7" name="Grafik 6" descr="Ein Bild, das weiß enthält.&#10;&#10;Automatisch generierte Beschreibung">
            <a:extLst>
              <a:ext uri="{FF2B5EF4-FFF2-40B4-BE49-F238E27FC236}">
                <a16:creationId xmlns:a16="http://schemas.microsoft.com/office/drawing/2014/main" id="{4787911B-B750-C635-F209-5D1ED5416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479" y="203199"/>
            <a:ext cx="4096567" cy="61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30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warz enthält.&#10;&#10;Automatisch generierte Beschreibung">
            <a:extLst>
              <a:ext uri="{FF2B5EF4-FFF2-40B4-BE49-F238E27FC236}">
                <a16:creationId xmlns:a16="http://schemas.microsoft.com/office/drawing/2014/main" id="{A90BD6D2-0DB3-9DFC-8E50-F0C4CDED2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2" r="5066"/>
          <a:stretch/>
        </p:blipFill>
        <p:spPr>
          <a:xfrm>
            <a:off x="482346" y="414527"/>
            <a:ext cx="5735574" cy="4025219"/>
          </a:xfrm>
          <a:prstGeom prst="rect">
            <a:avLst/>
          </a:prstGeom>
        </p:spPr>
      </p:pic>
      <p:pic>
        <p:nvPicPr>
          <p:cNvPr id="7" name="Grafik 6" descr="Ein Bild, das Nacht enthält.&#10;&#10;Automatisch generierte Beschreibung">
            <a:extLst>
              <a:ext uri="{FF2B5EF4-FFF2-40B4-BE49-F238E27FC236}">
                <a16:creationId xmlns:a16="http://schemas.microsoft.com/office/drawing/2014/main" id="{77EF0953-1C47-5094-7D3F-31C1D49CA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r="5147"/>
          <a:stretch/>
        </p:blipFill>
        <p:spPr>
          <a:xfrm>
            <a:off x="5644896" y="2822396"/>
            <a:ext cx="5735574" cy="38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08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abrik, schwarz, weiß, alt enthält.&#10;&#10;Automatisch generierte Beschreibung">
            <a:extLst>
              <a:ext uri="{FF2B5EF4-FFF2-40B4-BE49-F238E27FC236}">
                <a16:creationId xmlns:a16="http://schemas.microsoft.com/office/drawing/2014/main" id="{C577E767-F5A2-92F3-3F68-39DC6D758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87" b="2456"/>
          <a:stretch/>
        </p:blipFill>
        <p:spPr>
          <a:xfrm>
            <a:off x="4763047" y="0"/>
            <a:ext cx="5120627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2A2BC6C-6403-ECE3-A60B-216B177671B6}"/>
              </a:ext>
            </a:extLst>
          </p:cNvPr>
          <p:cNvSpPr txBox="1"/>
          <p:nvPr/>
        </p:nvSpPr>
        <p:spPr>
          <a:xfrm>
            <a:off x="301082" y="6077415"/>
            <a:ext cx="53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Der größte Schmiedehammer Europas</a:t>
            </a:r>
          </a:p>
        </p:txBody>
      </p:sp>
      <p:pic>
        <p:nvPicPr>
          <p:cNvPr id="6" name="Grafik 5" descr="Ein Bild, das Text, weiß, schwarz, alt enthält.&#10;&#10;Automatisch generierte Beschreibung">
            <a:extLst>
              <a:ext uri="{FF2B5EF4-FFF2-40B4-BE49-F238E27FC236}">
                <a16:creationId xmlns:a16="http://schemas.microsoft.com/office/drawing/2014/main" id="{48B706A4-B851-5A5D-C47B-A59EBD36D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69" t="14294" r="8453"/>
          <a:stretch/>
        </p:blipFill>
        <p:spPr>
          <a:xfrm>
            <a:off x="599633" y="1686012"/>
            <a:ext cx="3864864" cy="31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2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DC8B214-4074-738C-7DBD-E80A98383909}"/>
              </a:ext>
            </a:extLst>
          </p:cNvPr>
          <p:cNvSpPr txBox="1"/>
          <p:nvPr/>
        </p:nvSpPr>
        <p:spPr>
          <a:xfrm>
            <a:off x="826375" y="5700412"/>
            <a:ext cx="178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0" i="0" dirty="0">
                <a:effectLst/>
                <a:latin typeface="Noto Sans" panose="020B0502040204020203" pitchFamily="34" charset="0"/>
              </a:rPr>
              <a:t>Denkmal in </a:t>
            </a:r>
            <a:r>
              <a:rPr lang="de-DE" i="0" dirty="0" err="1">
                <a:effectLst/>
                <a:latin typeface="Noto Sans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Nörde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166907F-5308-594F-8268-AC58379B64A3}"/>
              </a:ext>
            </a:extLst>
          </p:cNvPr>
          <p:cNvSpPr txBox="1"/>
          <p:nvPr/>
        </p:nvSpPr>
        <p:spPr>
          <a:xfrm>
            <a:off x="3409197" y="5679472"/>
            <a:ext cx="2330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DE" b="0" i="0" dirty="0">
                <a:effectLst/>
                <a:latin typeface="inherit"/>
              </a:rPr>
              <a:t>Denkmal für Johann Conrad Schlaun in </a:t>
            </a:r>
            <a:r>
              <a:rPr lang="de-DE" b="0" i="0" u="none" strike="noStrike" dirty="0">
                <a:effectLst/>
                <a:latin typeface="inherit"/>
                <a:hlinkClick r:id="rId4" tooltip="Nottul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Nottuln</a:t>
            </a:r>
            <a:endParaRPr lang="de-DE" b="0" i="0" dirty="0">
              <a:effectLst/>
              <a:latin typeface="inheri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712CD7-F0C8-2199-0D39-EB00815C48B1}"/>
              </a:ext>
            </a:extLst>
          </p:cNvPr>
          <p:cNvSpPr txBox="1"/>
          <p:nvPr/>
        </p:nvSpPr>
        <p:spPr>
          <a:xfrm>
            <a:off x="6535564" y="5495403"/>
            <a:ext cx="3043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DE" b="0" i="0" dirty="0">
                <a:effectLst/>
                <a:latin typeface="inherit"/>
              </a:rPr>
              <a:t>Gedenktafel für Johann Conrad Schlaun in der Pfarrkirche Liebfrauen-Überwasser in </a:t>
            </a:r>
            <a:r>
              <a:rPr lang="de-DE" b="0" i="0" u="sng" dirty="0">
                <a:effectLst/>
                <a:latin typeface="inherit"/>
              </a:rPr>
              <a:t>Münster</a:t>
            </a:r>
          </a:p>
        </p:txBody>
      </p:sp>
      <p:pic>
        <p:nvPicPr>
          <p:cNvPr id="1032" name="Picture 8" descr="Gedenktafel am Schloss Münster">
            <a:extLst>
              <a:ext uri="{FF2B5EF4-FFF2-40B4-BE49-F238E27FC236}">
                <a16:creationId xmlns:a16="http://schemas.microsoft.com/office/drawing/2014/main" id="{88135F76-5A81-FE4C-D823-46875CE22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6" r="22004"/>
          <a:stretch/>
        </p:blipFill>
        <p:spPr bwMode="auto">
          <a:xfrm>
            <a:off x="9871780" y="370739"/>
            <a:ext cx="1945065" cy="51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denktafel für Johann Conrad Schlaun in der Pfarrkirche Liebfrauen-Überwasser in Münster">
            <a:extLst>
              <a:ext uri="{FF2B5EF4-FFF2-40B4-BE49-F238E27FC236}">
                <a16:creationId xmlns:a16="http://schemas.microsoft.com/office/drawing/2014/main" id="{5C0C2F4F-DD5A-FF1B-04F1-E5BAC4B9A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6720"/>
          <a:stretch/>
        </p:blipFill>
        <p:spPr bwMode="auto">
          <a:xfrm>
            <a:off x="6350846" y="388747"/>
            <a:ext cx="3043489" cy="51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enkmal für Johann Conrad Schlaun in Nottuln">
            <a:extLst>
              <a:ext uri="{FF2B5EF4-FFF2-40B4-BE49-F238E27FC236}">
                <a16:creationId xmlns:a16="http://schemas.microsoft.com/office/drawing/2014/main" id="{262B0F5D-8490-4A23-88EA-AB84E41C0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 r="6465"/>
          <a:stretch/>
        </p:blipFill>
        <p:spPr bwMode="auto">
          <a:xfrm>
            <a:off x="3149376" y="370740"/>
            <a:ext cx="2724025" cy="51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enkmal in Nörde">
            <a:extLst>
              <a:ext uri="{FF2B5EF4-FFF2-40B4-BE49-F238E27FC236}">
                <a16:creationId xmlns:a16="http://schemas.microsoft.com/office/drawing/2014/main" id="{994218B2-6821-772B-4594-F2D70DF01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r="9406"/>
          <a:stretch/>
        </p:blipFill>
        <p:spPr bwMode="auto">
          <a:xfrm>
            <a:off x="557596" y="370741"/>
            <a:ext cx="2189748" cy="51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19EDED7-29C3-B70A-FE66-1E152F33BB0E}"/>
              </a:ext>
            </a:extLst>
          </p:cNvPr>
          <p:cNvSpPr txBox="1"/>
          <p:nvPr/>
        </p:nvSpPr>
        <p:spPr>
          <a:xfrm>
            <a:off x="9986211" y="5633902"/>
            <a:ext cx="1856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0" i="0" dirty="0">
                <a:effectLst/>
                <a:latin typeface="Noto Sans" panose="020B0502040504020204" pitchFamily="34" charset="0"/>
              </a:rPr>
              <a:t>Gedenktafel am Schloss </a:t>
            </a:r>
            <a:r>
              <a:rPr lang="de-DE" b="0" i="0" u="sng" dirty="0">
                <a:effectLst/>
                <a:latin typeface="Noto Sans" panose="020B0502040504020204" pitchFamily="34" charset="0"/>
              </a:rPr>
              <a:t>Münster</a:t>
            </a:r>
            <a:endParaRPr lang="de-DE" u="sng" dirty="0"/>
          </a:p>
        </p:txBody>
      </p:sp>
    </p:spTree>
    <p:extLst>
      <p:ext uri="{BB962C8B-B14F-4D97-AF65-F5344CB8AC3E}">
        <p14:creationId xmlns:p14="http://schemas.microsoft.com/office/powerpoint/2010/main" val="535179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außen, Brücke enthält.&#10;&#10;Automatisch generierte Beschreibung">
            <a:extLst>
              <a:ext uri="{FF2B5EF4-FFF2-40B4-BE49-F238E27FC236}">
                <a16:creationId xmlns:a16="http://schemas.microsoft.com/office/drawing/2014/main" id="{F0638727-80B9-D863-05D0-15B88B5CC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7" t="1431" r="4080" b="9649"/>
          <a:stretch/>
        </p:blipFill>
        <p:spPr>
          <a:xfrm>
            <a:off x="4685243" y="683481"/>
            <a:ext cx="6940646" cy="4872990"/>
          </a:xfrm>
          <a:prstGeom prst="rect">
            <a:avLst/>
          </a:prstGeom>
        </p:spPr>
      </p:pic>
      <p:pic>
        <p:nvPicPr>
          <p:cNvPr id="2" name="Grafik 1" descr="Ein Bild, das Rauch, Waffe, Feuer, Dampf enthält.&#10;&#10;Automatisch generierte Beschreibung">
            <a:extLst>
              <a:ext uri="{FF2B5EF4-FFF2-40B4-BE49-F238E27FC236}">
                <a16:creationId xmlns:a16="http://schemas.microsoft.com/office/drawing/2014/main" id="{E4BAF7F9-761E-BAA0-6041-DB39E50A7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92" y="66593"/>
            <a:ext cx="5563437" cy="672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79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Baum, draußen, Himmel enthält.&#10;&#10;Automatisch generierte Beschreibung">
            <a:extLst>
              <a:ext uri="{FF2B5EF4-FFF2-40B4-BE49-F238E27FC236}">
                <a16:creationId xmlns:a16="http://schemas.microsoft.com/office/drawing/2014/main" id="{9BBB9A2E-8EE4-3965-62ED-6AB2293FF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96" y="26400"/>
            <a:ext cx="9501924" cy="652180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9D9E1E4-A7E5-5938-8F88-BA71C21BC1FE}"/>
              </a:ext>
            </a:extLst>
          </p:cNvPr>
          <p:cNvSpPr txBox="1"/>
          <p:nvPr/>
        </p:nvSpPr>
        <p:spPr>
          <a:xfrm>
            <a:off x="609600" y="5839968"/>
            <a:ext cx="24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17.12.1996</a:t>
            </a:r>
          </a:p>
        </p:txBody>
      </p:sp>
      <p:pic>
        <p:nvPicPr>
          <p:cNvPr id="5" name="Grafik 4" descr="Ein Bild, das Baum, draußen, Himmel, Gras enthält.&#10;&#10;Automatisch generierte Beschreibung">
            <a:extLst>
              <a:ext uri="{FF2B5EF4-FFF2-40B4-BE49-F238E27FC236}">
                <a16:creationId xmlns:a16="http://schemas.microsoft.com/office/drawing/2014/main" id="{81C49951-B3E5-0BB6-8B11-CF34CEE46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2" b="2586"/>
          <a:stretch/>
        </p:blipFill>
        <p:spPr>
          <a:xfrm>
            <a:off x="298996" y="67569"/>
            <a:ext cx="9564035" cy="6439463"/>
          </a:xfrm>
          <a:prstGeom prst="rect">
            <a:avLst/>
          </a:prstGeom>
        </p:spPr>
      </p:pic>
      <p:pic>
        <p:nvPicPr>
          <p:cNvPr id="7" name="Grafik 6" descr="Ein Bild, das Gras, Baum, draußen, Himmel enthält.&#10;&#10;Automatisch generierte Beschreibung">
            <a:extLst>
              <a:ext uri="{FF2B5EF4-FFF2-40B4-BE49-F238E27FC236}">
                <a16:creationId xmlns:a16="http://schemas.microsoft.com/office/drawing/2014/main" id="{035438E5-7065-291E-5064-DA00D816B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" r="14367" b="1816"/>
          <a:stretch/>
        </p:blipFill>
        <p:spPr>
          <a:xfrm>
            <a:off x="6823896" y="274352"/>
            <a:ext cx="4567060" cy="60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4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Baum, draußen enthält.&#10;&#10;Automatisch generierte Beschreibung">
            <a:extLst>
              <a:ext uri="{FF2B5EF4-FFF2-40B4-BE49-F238E27FC236}">
                <a16:creationId xmlns:a16="http://schemas.microsoft.com/office/drawing/2014/main" id="{F35AB099-F63C-322C-05B5-313EBE959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8" b="2705"/>
          <a:stretch/>
        </p:blipFill>
        <p:spPr>
          <a:xfrm>
            <a:off x="2060446" y="212569"/>
            <a:ext cx="8868537" cy="6018897"/>
          </a:xfrm>
          <a:prstGeom prst="rect">
            <a:avLst/>
          </a:prstGeom>
        </p:spPr>
      </p:pic>
      <p:pic>
        <p:nvPicPr>
          <p:cNvPr id="2" name="Grafik 1" descr="Ein Bild, das Text, Quittung, Dokument enthält.&#10;&#10;Automatisch generierte Beschreibung">
            <a:extLst>
              <a:ext uri="{FF2B5EF4-FFF2-40B4-BE49-F238E27FC236}">
                <a16:creationId xmlns:a16="http://schemas.microsoft.com/office/drawing/2014/main" id="{A37E9E17-3A64-49CF-DBBB-6932C1CE8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6718"/>
          <a:stretch/>
        </p:blipFill>
        <p:spPr>
          <a:xfrm rot="21246239">
            <a:off x="957720" y="800875"/>
            <a:ext cx="3738655" cy="57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aum, draußen enthält.&#10;&#10;Automatisch generierte Beschreibung">
            <a:extLst>
              <a:ext uri="{FF2B5EF4-FFF2-40B4-BE49-F238E27FC236}">
                <a16:creationId xmlns:a16="http://schemas.microsoft.com/office/drawing/2014/main" id="{E5E5FEAF-66E5-AAAA-B8F1-CA700FF32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63" b="11046"/>
          <a:stretch/>
        </p:blipFill>
        <p:spPr>
          <a:xfrm>
            <a:off x="3566646" y="0"/>
            <a:ext cx="5058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29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oden, draußen, Beton, Zement enthält.&#10;&#10;Automatisch generierte Beschreibung">
            <a:extLst>
              <a:ext uri="{FF2B5EF4-FFF2-40B4-BE49-F238E27FC236}">
                <a16:creationId xmlns:a16="http://schemas.microsoft.com/office/drawing/2014/main" id="{BD91D6B4-E39B-6124-F2E6-D67FCEC89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2" t="7425" b="12563"/>
          <a:stretch/>
        </p:blipFill>
        <p:spPr>
          <a:xfrm>
            <a:off x="3136900" y="152400"/>
            <a:ext cx="5334000" cy="653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1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Baum, draußen, Gruppe enthält.&#10;&#10;Automatisch generierte Beschreibung">
            <a:extLst>
              <a:ext uri="{FF2B5EF4-FFF2-40B4-BE49-F238E27FC236}">
                <a16:creationId xmlns:a16="http://schemas.microsoft.com/office/drawing/2014/main" id="{412648B9-5C1E-34C8-842F-FCB51AE50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2" b="3611"/>
          <a:stretch/>
        </p:blipFill>
        <p:spPr>
          <a:xfrm>
            <a:off x="240832" y="287076"/>
            <a:ext cx="7248906" cy="4882134"/>
          </a:xfrm>
          <a:prstGeom prst="rect">
            <a:avLst/>
          </a:prstGeom>
        </p:spPr>
      </p:pic>
      <p:pic>
        <p:nvPicPr>
          <p:cNvPr id="2" name="Grafik 1" descr="Ein Bild, das Person, draußen, Baum, stehend enthält.&#10;&#10;Automatisch generierte Beschreibung">
            <a:extLst>
              <a:ext uri="{FF2B5EF4-FFF2-40B4-BE49-F238E27FC236}">
                <a16:creationId xmlns:a16="http://schemas.microsoft.com/office/drawing/2014/main" id="{77E10FCB-002C-F984-63D8-741FD82C7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1" t="9310" r="12789" b="4316"/>
          <a:stretch/>
        </p:blipFill>
        <p:spPr>
          <a:xfrm>
            <a:off x="7599259" y="287076"/>
            <a:ext cx="4105092" cy="3141924"/>
          </a:xfrm>
          <a:prstGeom prst="rect">
            <a:avLst/>
          </a:prstGeom>
        </p:spPr>
      </p:pic>
      <p:pic>
        <p:nvPicPr>
          <p:cNvPr id="7" name="Grafik 6" descr="Ein Bild, das Baum, draußen, Person enthält.&#10;&#10;Automatisch generierte Beschreibung">
            <a:extLst>
              <a:ext uri="{FF2B5EF4-FFF2-40B4-BE49-F238E27FC236}">
                <a16:creationId xmlns:a16="http://schemas.microsoft.com/office/drawing/2014/main" id="{DD801CA4-B9BE-0B97-CC2E-2187347E9D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66" t="17875" r="18104" b="16375"/>
          <a:stretch/>
        </p:blipFill>
        <p:spPr>
          <a:xfrm>
            <a:off x="6329948" y="3616207"/>
            <a:ext cx="5374403" cy="29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8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aum, Person, draußen, Personen enthält.&#10;&#10;Automatisch generierte Beschreibung">
            <a:extLst>
              <a:ext uri="{FF2B5EF4-FFF2-40B4-BE49-F238E27FC236}">
                <a16:creationId xmlns:a16="http://schemas.microsoft.com/office/drawing/2014/main" id="{EC70F3A2-887A-E5D8-1C27-C92956A3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754" y="556823"/>
            <a:ext cx="3806988" cy="5550465"/>
          </a:xfrm>
          <a:prstGeom prst="rect">
            <a:avLst/>
          </a:prstGeom>
        </p:spPr>
      </p:pic>
      <p:pic>
        <p:nvPicPr>
          <p:cNvPr id="7" name="Grafik 6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F2CABE29-0DA0-8DA8-8883-7A319928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7" b="3289"/>
          <a:stretch/>
        </p:blipFill>
        <p:spPr>
          <a:xfrm>
            <a:off x="6314164" y="0"/>
            <a:ext cx="4916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00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47499E0D-A8F0-06F1-4A66-68D554C0D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31936" cy="6803136"/>
          </a:xfrm>
          <a:prstGeom prst="rect">
            <a:avLst/>
          </a:prstGeom>
        </p:spPr>
      </p:pic>
      <p:pic>
        <p:nvPicPr>
          <p:cNvPr id="5" name="Grafik 4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996D639F-E622-BC34-FDBA-A47DF95D9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0" r="18714" b="20564"/>
          <a:stretch/>
        </p:blipFill>
        <p:spPr>
          <a:xfrm>
            <a:off x="1778508" y="2287729"/>
            <a:ext cx="3427476" cy="3454703"/>
          </a:xfrm>
          <a:prstGeom prst="rect">
            <a:avLst/>
          </a:prstGeom>
        </p:spPr>
      </p:pic>
      <p:pic>
        <p:nvPicPr>
          <p:cNvPr id="7" name="Grafik 6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B1F34B65-6EC6-199B-133B-F8EC276A4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936" y="0"/>
            <a:ext cx="3520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32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0D5244CB-F262-8BA8-4FB6-B0954EE9C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1"/>
          <a:stretch/>
        </p:blipFill>
        <p:spPr>
          <a:xfrm>
            <a:off x="365760" y="352742"/>
            <a:ext cx="5730240" cy="3378076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2FEDCBE-38D3-E91F-41FD-DB871E7AC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45807" y="542191"/>
            <a:ext cx="4178808" cy="5534573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3C153F30-FF57-FBB1-830B-9BF976833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7" t="4487" r="2022" b="3327"/>
          <a:stretch/>
        </p:blipFill>
        <p:spPr>
          <a:xfrm>
            <a:off x="365760" y="2796236"/>
            <a:ext cx="3169920" cy="3286699"/>
          </a:xfrm>
          <a:prstGeom prst="rect">
            <a:avLst/>
          </a:prstGeom>
        </p:spPr>
      </p:pic>
      <p:pic>
        <p:nvPicPr>
          <p:cNvPr id="14" name="Grafik 1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93CE8817-ECB1-4D21-247F-2015CCC864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83" b="2975"/>
          <a:stretch/>
        </p:blipFill>
        <p:spPr>
          <a:xfrm>
            <a:off x="8902498" y="97536"/>
            <a:ext cx="2923742" cy="6559296"/>
          </a:xfrm>
          <a:prstGeom prst="rect">
            <a:avLst/>
          </a:prstGeom>
        </p:spPr>
      </p:pic>
      <p:pic>
        <p:nvPicPr>
          <p:cNvPr id="13" name="Grafik 1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DBF540C-C9D0-5248-A524-A247F0139B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483"/>
          <a:stretch/>
        </p:blipFill>
        <p:spPr>
          <a:xfrm rot="16200000">
            <a:off x="4551372" y="1602485"/>
            <a:ext cx="2965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96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B8F17ABA-F47C-0001-8D4B-AAFA385B5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24712" cy="6858000"/>
          </a:xfrm>
          <a:prstGeom prst="rect">
            <a:avLst/>
          </a:prstGeom>
        </p:spPr>
      </p:pic>
      <p:pic>
        <p:nvPicPr>
          <p:cNvPr id="7" name="Grafik 6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BBD720B6-A8BB-95B9-05D5-2E166CB88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66" b="40978"/>
          <a:stretch/>
        </p:blipFill>
        <p:spPr>
          <a:xfrm>
            <a:off x="4962143" y="1134776"/>
            <a:ext cx="6888481" cy="348599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606D48C-9CB0-423C-88CB-CEE96611A12A}"/>
              </a:ext>
            </a:extLst>
          </p:cNvPr>
          <p:cNvSpPr txBox="1"/>
          <p:nvPr/>
        </p:nvSpPr>
        <p:spPr>
          <a:xfrm>
            <a:off x="10495954" y="1235374"/>
            <a:ext cx="137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23.06.1997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EE402CC-136D-44CE-74C3-9DDB6A4801F9}"/>
              </a:ext>
            </a:extLst>
          </p:cNvPr>
          <p:cNvSpPr txBox="1"/>
          <p:nvPr/>
        </p:nvSpPr>
        <p:spPr>
          <a:xfrm>
            <a:off x="6411334" y="5723224"/>
            <a:ext cx="4773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0" i="1" dirty="0">
                <a:effectLst/>
                <a:latin typeface="Univers Next W01"/>
              </a:rPr>
              <a:t>Skulptur. Projekte in Münster 1997</a:t>
            </a:r>
            <a:endParaRPr lang="da-DK" b="0" i="0" dirty="0">
              <a:effectLst/>
              <a:latin typeface="Univers Next W01"/>
            </a:endParaRPr>
          </a:p>
          <a:p>
            <a:pPr algn="ctr"/>
            <a:r>
              <a:rPr lang="da-DK" b="0" i="0" dirty="0">
                <a:effectLst/>
                <a:latin typeface="Univers Next W01"/>
              </a:rPr>
              <a:t>22. Juni – 28. September 1997</a:t>
            </a:r>
          </a:p>
          <a:p>
            <a:pPr algn="ctr"/>
            <a:endParaRPr lang="da-DK" b="1" dirty="0">
              <a:solidFill>
                <a:srgbClr val="000000"/>
              </a:solidFill>
              <a:effectLst/>
              <a:latin typeface="Univers Next W01"/>
            </a:endParaRPr>
          </a:p>
        </p:txBody>
      </p:sp>
    </p:spTree>
    <p:extLst>
      <p:ext uri="{BB962C8B-B14F-4D97-AF65-F5344CB8AC3E}">
        <p14:creationId xmlns:p14="http://schemas.microsoft.com/office/powerpoint/2010/main" val="2996902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nstallationsansicht 1987 © VG Bild-Kunst, Bonn 2017. Foto: LWL / Rudolf Wakonigg">
            <a:extLst>
              <a:ext uri="{FF2B5EF4-FFF2-40B4-BE49-F238E27FC236}">
                <a16:creationId xmlns:a16="http://schemas.microsoft.com/office/drawing/2014/main" id="{F3AD3C34-745F-EEBB-400A-20C70D04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13" y="266892"/>
            <a:ext cx="4241165" cy="632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E88E3F9-6D32-5FD9-89DD-A6F47E9095F4}"/>
              </a:ext>
            </a:extLst>
          </p:cNvPr>
          <p:cNvSpPr txBox="1"/>
          <p:nvPr/>
        </p:nvSpPr>
        <p:spPr>
          <a:xfrm>
            <a:off x="8400288" y="6022848"/>
            <a:ext cx="326745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Skulptur Projekte 1997</a:t>
            </a:r>
          </a:p>
        </p:txBody>
      </p:sp>
    </p:spTree>
    <p:extLst>
      <p:ext uri="{BB962C8B-B14F-4D97-AF65-F5344CB8AC3E}">
        <p14:creationId xmlns:p14="http://schemas.microsoft.com/office/powerpoint/2010/main" val="112481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8EE269C-D3B5-B06A-126A-71F703314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8" y="379064"/>
            <a:ext cx="4047744" cy="5547181"/>
          </a:xfrm>
          <a:prstGeom prst="rect">
            <a:avLst/>
          </a:prstGeom>
        </p:spPr>
      </p:pic>
      <p:pic>
        <p:nvPicPr>
          <p:cNvPr id="9" name="Grafik 8" descr="Ein Bild, das Baum, draußen, Boden enthält.&#10;&#10;Automatisch generierte Beschreibung">
            <a:extLst>
              <a:ext uri="{FF2B5EF4-FFF2-40B4-BE49-F238E27FC236}">
                <a16:creationId xmlns:a16="http://schemas.microsoft.com/office/drawing/2014/main" id="{DD246806-8CB0-79E1-5A87-79AF41C6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236" y="2775204"/>
            <a:ext cx="5317236" cy="3648456"/>
          </a:xfrm>
          <a:prstGeom prst="rect">
            <a:avLst/>
          </a:prstGeom>
        </p:spPr>
      </p:pic>
      <p:pic>
        <p:nvPicPr>
          <p:cNvPr id="7" name="Grafik 6" descr="Ein Bild, das Baum, draußen, Holz enthält.&#10;&#10;Automatisch generierte Beschreibung">
            <a:extLst>
              <a:ext uri="{FF2B5EF4-FFF2-40B4-BE49-F238E27FC236}">
                <a16:creationId xmlns:a16="http://schemas.microsoft.com/office/drawing/2014/main" id="{B86001F4-25A4-3E67-6820-8D69AE776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356" y="546354"/>
            <a:ext cx="5312664" cy="364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64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7BFC958-2567-4BCC-434A-7CA10C22B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5911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Monitor, drinnen, Backofen enthält.&#10;&#10;Automatisch generierte Beschreibung">
            <a:extLst>
              <a:ext uri="{FF2B5EF4-FFF2-40B4-BE49-F238E27FC236}">
                <a16:creationId xmlns:a16="http://schemas.microsoft.com/office/drawing/2014/main" id="{3396E456-1ED7-E4E8-B791-69C92BDAC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5" t="4622" r="5606" b="5778"/>
          <a:stretch/>
        </p:blipFill>
        <p:spPr>
          <a:xfrm>
            <a:off x="2074721" y="562319"/>
            <a:ext cx="7180791" cy="554229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1F33AC9-A88E-C955-BFDD-82654D5A75DF}"/>
              </a:ext>
            </a:extLst>
          </p:cNvPr>
          <p:cNvSpPr txBox="1"/>
          <p:nvPr/>
        </p:nvSpPr>
        <p:spPr>
          <a:xfrm>
            <a:off x="1940312" y="6356342"/>
            <a:ext cx="785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Graphik von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R.Serra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anlässlich der Skulptur Projekte in Münster 1997</a:t>
            </a:r>
          </a:p>
        </p:txBody>
      </p:sp>
    </p:spTree>
    <p:extLst>
      <p:ext uri="{BB962C8B-B14F-4D97-AF65-F5344CB8AC3E}">
        <p14:creationId xmlns:p14="http://schemas.microsoft.com/office/powerpoint/2010/main" val="3347471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F9470C3-3E55-2905-B422-D8E13DEC4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4"/>
          <a:stretch/>
        </p:blipFill>
        <p:spPr>
          <a:xfrm>
            <a:off x="6475911" y="412891"/>
            <a:ext cx="4185279" cy="45805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F847EA4-16CA-8268-3391-C0DA3DCC3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5055">
            <a:off x="8611716" y="1926403"/>
            <a:ext cx="3161477" cy="4430169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10C8AEEF-2DA0-8646-D602-E16CBE2E86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6" t="6379" r="52593" b="7643"/>
          <a:stretch/>
        </p:blipFill>
        <p:spPr>
          <a:xfrm>
            <a:off x="390293" y="412891"/>
            <a:ext cx="5237644" cy="5741770"/>
          </a:xfrm>
          <a:prstGeom prst="rect">
            <a:avLst/>
          </a:prstGeom>
          <a:noFill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0932464-CDD9-ED0F-4BBF-52CEBD6EB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4158">
            <a:off x="3896276" y="1353179"/>
            <a:ext cx="3373827" cy="469582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AC17BBA-0D37-E181-FEEE-FF828A8B31C1}"/>
              </a:ext>
            </a:extLst>
          </p:cNvPr>
          <p:cNvSpPr txBox="1"/>
          <p:nvPr/>
        </p:nvSpPr>
        <p:spPr>
          <a:xfrm>
            <a:off x="278780" y="6172281"/>
            <a:ext cx="948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A. von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Berswordt-Wallrabe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kauft die Dokumentation auf und verschickt sie an Museen, die Werke von Serra besitzen.</a:t>
            </a:r>
          </a:p>
        </p:txBody>
      </p:sp>
    </p:spTree>
    <p:extLst>
      <p:ext uri="{BB962C8B-B14F-4D97-AF65-F5344CB8AC3E}">
        <p14:creationId xmlns:p14="http://schemas.microsoft.com/office/powerpoint/2010/main" val="2113032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606A32A-F43A-B829-5F9B-4EB342CC0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1" r="1" b="16339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7054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2C2BDD0D-5FF3-F389-7D14-7AF454591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775" y="0"/>
            <a:ext cx="984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draußen, mehrere enthält.&#10;&#10;Automatisch generierte Beschreibung">
            <a:extLst>
              <a:ext uri="{FF2B5EF4-FFF2-40B4-BE49-F238E27FC236}">
                <a16:creationId xmlns:a16="http://schemas.microsoft.com/office/drawing/2014/main" id="{5702C352-7CDC-8A1B-B096-3538EEAF0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64" y="0"/>
            <a:ext cx="10885271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D0D66B6-CCE3-7E81-106C-1FAA3F32645B}"/>
              </a:ext>
            </a:extLst>
          </p:cNvPr>
          <p:cNvSpPr txBox="1"/>
          <p:nvPr/>
        </p:nvSpPr>
        <p:spPr>
          <a:xfrm>
            <a:off x="8388096" y="6327648"/>
            <a:ext cx="338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Skulptur Projekte 1977</a:t>
            </a:r>
          </a:p>
        </p:txBody>
      </p:sp>
    </p:spTree>
    <p:extLst>
      <p:ext uri="{BB962C8B-B14F-4D97-AF65-F5344CB8AC3E}">
        <p14:creationId xmlns:p14="http://schemas.microsoft.com/office/powerpoint/2010/main" val="192524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A67E63-CCD3-5E58-4522-D927364FB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7" y="0"/>
            <a:ext cx="4773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ssbinder • NRWskulptur">
            <a:extLst>
              <a:ext uri="{FF2B5EF4-FFF2-40B4-BE49-F238E27FC236}">
                <a16:creationId xmlns:a16="http://schemas.microsoft.com/office/drawing/2014/main" id="{091E1FF3-6538-B2A3-25EF-E3A9CEEAE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37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33ED846-BB00-D331-7AEE-FAD95BD7126B}"/>
              </a:ext>
            </a:extLst>
          </p:cNvPr>
          <p:cNvSpPr txBox="1"/>
          <p:nvPr/>
        </p:nvSpPr>
        <p:spPr>
          <a:xfrm>
            <a:off x="2495539" y="6291714"/>
            <a:ext cx="268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Fassbinder 1983</a:t>
            </a:r>
          </a:p>
        </p:txBody>
      </p:sp>
      <p:pic>
        <p:nvPicPr>
          <p:cNvPr id="3" name="Picture 4" descr="Siah Armajani: Study Garden, (Wiederaufstellung 2019)1987. Foto: jvf, Lizenz: CC BY-SA 4.0">
            <a:extLst>
              <a:ext uri="{FF2B5EF4-FFF2-40B4-BE49-F238E27FC236}">
                <a16:creationId xmlns:a16="http://schemas.microsoft.com/office/drawing/2014/main" id="{24526655-6B37-26B5-9094-3395B8AC4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73" y="4435206"/>
            <a:ext cx="3338760" cy="222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AC05414-A031-1108-50CB-01BDE56767A0}"/>
              </a:ext>
            </a:extLst>
          </p:cNvPr>
          <p:cNvSpPr txBox="1"/>
          <p:nvPr/>
        </p:nvSpPr>
        <p:spPr>
          <a:xfrm>
            <a:off x="6096000" y="6291714"/>
            <a:ext cx="268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Fassbinder 2023</a:t>
            </a:r>
          </a:p>
        </p:txBody>
      </p:sp>
    </p:spTree>
    <p:extLst>
      <p:ext uri="{BB962C8B-B14F-4D97-AF65-F5344CB8AC3E}">
        <p14:creationId xmlns:p14="http://schemas.microsoft.com/office/powerpoint/2010/main" val="13168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0D71E3-226E-5CB9-D9F9-577C2A77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8" y="0"/>
            <a:ext cx="29410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37928B-47BC-C4D1-2A06-FE63286AC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3" t="4980" r="34968" b="19299"/>
          <a:stretch/>
        </p:blipFill>
        <p:spPr bwMode="auto">
          <a:xfrm>
            <a:off x="7808494" y="0"/>
            <a:ext cx="3128211" cy="685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DC2404-1006-4FE9-5D20-E73A16A4D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52" y="1826647"/>
            <a:ext cx="3859979" cy="25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63F7CA3-F8F3-CE69-3571-F9F68B593DA0}"/>
              </a:ext>
            </a:extLst>
          </p:cNvPr>
          <p:cNvSpPr txBox="1"/>
          <p:nvPr/>
        </p:nvSpPr>
        <p:spPr>
          <a:xfrm>
            <a:off x="4066674" y="6256421"/>
            <a:ext cx="345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Serra:Terminal,1977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12AD0B1-3E9A-9F07-9BF1-810135E1747E}"/>
              </a:ext>
            </a:extLst>
          </p:cNvPr>
          <p:cNvSpPr txBox="1"/>
          <p:nvPr/>
        </p:nvSpPr>
        <p:spPr>
          <a:xfrm>
            <a:off x="8506327" y="6225643"/>
            <a:ext cx="1094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B8C0CA-9AFC-ECFA-1049-60FA0EE8D5F2}"/>
              </a:ext>
            </a:extLst>
          </p:cNvPr>
          <p:cNvSpPr txBox="1"/>
          <p:nvPr/>
        </p:nvSpPr>
        <p:spPr>
          <a:xfrm>
            <a:off x="1813427" y="6258683"/>
            <a:ext cx="1094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37542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right's Triangle- Richard Serra – React. Research. Execute!">
            <a:extLst>
              <a:ext uri="{FF2B5EF4-FFF2-40B4-BE49-F238E27FC236}">
                <a16:creationId xmlns:a16="http://schemas.microsoft.com/office/drawing/2014/main" id="{5E9F6A1B-01E1-27D2-D3B9-AB85B2E3F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10" y="402958"/>
            <a:ext cx="9092539" cy="573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Most Iconic Sculptures by Richard Serra | DailyArt Magazine | Art">
            <a:extLst>
              <a:ext uri="{FF2B5EF4-FFF2-40B4-BE49-F238E27FC236}">
                <a16:creationId xmlns:a16="http://schemas.microsoft.com/office/drawing/2014/main" id="{A8965F4E-D58C-E720-7812-9F922E88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1" y="2017294"/>
            <a:ext cx="4516702" cy="386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969D2E3-16F0-8591-CA9B-62B4111743F7}"/>
              </a:ext>
            </a:extLst>
          </p:cNvPr>
          <p:cNvSpPr txBox="1"/>
          <p:nvPr/>
        </p:nvSpPr>
        <p:spPr>
          <a:xfrm>
            <a:off x="4319337" y="6304547"/>
            <a:ext cx="441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Richard Serra: </a:t>
            </a:r>
            <a:r>
              <a:rPr lang="en-US" b="0" i="1" dirty="0">
                <a:effectLst/>
                <a:latin typeface="Arial" panose="020B0604020202020204" pitchFamily="34" charset="0"/>
              </a:rPr>
              <a:t>Tilted Arc</a:t>
            </a:r>
            <a:r>
              <a:rPr lang="en-US" b="0" i="0" dirty="0">
                <a:effectLst/>
                <a:latin typeface="Arial" panose="020B0604020202020204" pitchFamily="34" charset="0"/>
              </a:rPr>
              <a:t>,1981 - 1989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D75AEC8-93F7-EB73-13FA-B447123C3E3E}"/>
              </a:ext>
            </a:extLst>
          </p:cNvPr>
          <p:cNvSpPr txBox="1"/>
          <p:nvPr/>
        </p:nvSpPr>
        <p:spPr>
          <a:xfrm>
            <a:off x="2977565" y="583432"/>
            <a:ext cx="4516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 Black" panose="020B0A04020102020204" pitchFamily="34" charset="0"/>
              </a:rPr>
              <a:t>Federal Plaza New York</a:t>
            </a:r>
          </a:p>
        </p:txBody>
      </p:sp>
    </p:spTree>
    <p:extLst>
      <p:ext uri="{BB962C8B-B14F-4D97-AF65-F5344CB8AC3E}">
        <p14:creationId xmlns:p14="http://schemas.microsoft.com/office/powerpoint/2010/main" val="406360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er Artikel mit der oldthing-id 42224113 ist aktuell ausverkauft.">
            <a:extLst>
              <a:ext uri="{FF2B5EF4-FFF2-40B4-BE49-F238E27FC236}">
                <a16:creationId xmlns:a16="http://schemas.microsoft.com/office/drawing/2014/main" id="{7D82B1B0-0581-7663-BE5B-8596B9318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t="12804" r="7896" b="11435"/>
          <a:stretch/>
        </p:blipFill>
        <p:spPr bwMode="auto">
          <a:xfrm>
            <a:off x="5902056" y="314882"/>
            <a:ext cx="5414428" cy="62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nstallationsansicht 1987 © VG Bild-Kunst, Bonn 2017. Foto: LWL / Rudolf Wakonigg">
            <a:extLst>
              <a:ext uri="{FF2B5EF4-FFF2-40B4-BE49-F238E27FC236}">
                <a16:creationId xmlns:a16="http://schemas.microsoft.com/office/drawing/2014/main" id="{34F9F64B-DE5D-9876-2B5E-468018228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4" y="314882"/>
            <a:ext cx="4241165" cy="632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EDCFCD2-C7EE-47AF-A726-43D68B0F4340}"/>
              </a:ext>
            </a:extLst>
          </p:cNvPr>
          <p:cNvSpPr txBox="1"/>
          <p:nvPr/>
        </p:nvSpPr>
        <p:spPr>
          <a:xfrm>
            <a:off x="8400288" y="6022848"/>
            <a:ext cx="326745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Skulptur Projekte 1997</a:t>
            </a:r>
          </a:p>
        </p:txBody>
      </p:sp>
    </p:spTree>
    <p:extLst>
      <p:ext uri="{BB962C8B-B14F-4D97-AF65-F5344CB8AC3E}">
        <p14:creationId xmlns:p14="http://schemas.microsoft.com/office/powerpoint/2010/main" val="111658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08_TF55705232.potx" id="{C2693DD5-6559-4F60-BB71-3DF0B32289E4}" vid="{FE5FC937-8F54-4BE4-8F9D-44E1A9D18C6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{4174FEA2-5FC9-455A-B2DA-E04879D90A55}tf55705232_win32</Template>
  <TotalTime>0</TotalTime>
  <Words>678</Words>
  <Application>Microsoft Office PowerPoint</Application>
  <PresentationFormat>Breitbild</PresentationFormat>
  <Paragraphs>82</Paragraphs>
  <Slides>45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6" baseType="lpstr">
      <vt:lpstr>AkkuratTTRegular</vt:lpstr>
      <vt:lpstr>arial</vt:lpstr>
      <vt:lpstr>arial</vt:lpstr>
      <vt:lpstr>Arial Black</vt:lpstr>
      <vt:lpstr>Calibri</vt:lpstr>
      <vt:lpstr>Goudy Old Style</vt:lpstr>
      <vt:lpstr>inherit</vt:lpstr>
      <vt:lpstr>Noto Sans</vt:lpstr>
      <vt:lpstr>Univers Next W01</vt:lpstr>
      <vt:lpstr>Wingdings 2</vt:lpstr>
      <vt:lpstr>SlateVTI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Ralf Scherer</dc:creator>
  <cp:lastModifiedBy>Ralf Scherer</cp:lastModifiedBy>
  <cp:revision>13</cp:revision>
  <dcterms:created xsi:type="dcterms:W3CDTF">2022-12-06T11:46:38Z</dcterms:created>
  <dcterms:modified xsi:type="dcterms:W3CDTF">2024-04-03T15:10:05Z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